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7">
          <p15:clr>
            <a:srgbClr val="A4A3A4"/>
          </p15:clr>
        </p15:guide>
        <p15:guide id="2" orient="horz" pos="2947">
          <p15:clr>
            <a:srgbClr val="A4A3A4"/>
          </p15:clr>
        </p15:guide>
        <p15:guide id="3" orient="horz" pos="1920" userDrawn="1">
          <p15:clr>
            <a:srgbClr val="A4A3A4"/>
          </p15:clr>
        </p15:guide>
        <p15:guide id="4" orient="horz" pos="576" userDrawn="1">
          <p15:clr>
            <a:srgbClr val="A4A3A4"/>
          </p15:clr>
        </p15:guide>
        <p15:guide id="5" orient="horz" pos="142">
          <p15:clr>
            <a:srgbClr val="A4A3A4"/>
          </p15:clr>
        </p15:guide>
        <p15:guide id="6" orient="horz" pos="4181">
          <p15:clr>
            <a:srgbClr val="A4A3A4"/>
          </p15:clr>
        </p15:guide>
        <p15:guide id="7" orient="horz" pos="80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pos="4418">
          <p15:clr>
            <a:srgbClr val="A4A3A4"/>
          </p15:clr>
        </p15:guide>
        <p15:guide id="10" pos="3357">
          <p15:clr>
            <a:srgbClr val="A4A3A4"/>
          </p15:clr>
        </p15:guide>
        <p15:guide id="11" pos="264" userDrawn="1">
          <p15:clr>
            <a:srgbClr val="A4A3A4"/>
          </p15:clr>
        </p15:guide>
        <p15:guide id="12" pos="1358">
          <p15:clr>
            <a:srgbClr val="A4A3A4"/>
          </p15:clr>
        </p15:guide>
        <p15:guide id="13" pos="3485">
          <p15:clr>
            <a:srgbClr val="A4A3A4"/>
          </p15:clr>
        </p15:guide>
        <p15:guide id="14" pos="4541">
          <p15:clr>
            <a:srgbClr val="A4A3A4"/>
          </p15:clr>
        </p15:guide>
        <p15:guide id="15" pos="1238">
          <p15:clr>
            <a:srgbClr val="A4A3A4"/>
          </p15:clr>
        </p15:guide>
        <p15:guide id="16" pos="2280" userDrawn="1">
          <p15:clr>
            <a:srgbClr val="A4A3A4"/>
          </p15:clr>
        </p15:guide>
        <p15:guide id="17" pos="5496" userDrawn="1">
          <p15:clr>
            <a:srgbClr val="A4A3A4"/>
          </p15:clr>
        </p15:guide>
        <p15:guide id="18" pos="24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es, Christy" initials="MC" lastIdx="10" clrIdx="0"/>
  <p:cmAuthor id="1" name="STEWART COTTM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8AC"/>
    <a:srgbClr val="1587DB"/>
    <a:srgbClr val="57606A"/>
    <a:srgbClr val="8F0470"/>
    <a:srgbClr val="351A7C"/>
    <a:srgbClr val="FAC400"/>
    <a:srgbClr val="EA7816"/>
    <a:srgbClr val="178A66"/>
    <a:srgbClr val="168AD3"/>
    <a:srgbClr val="0C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7" autoAdjust="0"/>
    <p:restoredTop sz="98657" autoAdjust="0"/>
  </p:normalViewPr>
  <p:slideViewPr>
    <p:cSldViewPr snapToGrid="0">
      <p:cViewPr varScale="1">
        <p:scale>
          <a:sx n="112" d="100"/>
          <a:sy n="112" d="100"/>
        </p:scale>
        <p:origin x="1410" y="108"/>
      </p:cViewPr>
      <p:guideLst>
        <p:guide orient="horz" pos="3897"/>
        <p:guide orient="horz" pos="2947"/>
        <p:guide orient="horz" pos="1920"/>
        <p:guide orient="horz" pos="576"/>
        <p:guide orient="horz" pos="142"/>
        <p:guide orient="horz" pos="4181"/>
        <p:guide orient="horz" pos="801"/>
        <p:guide orient="horz" pos="2160"/>
        <p:guide pos="4418"/>
        <p:guide pos="3357"/>
        <p:guide pos="264"/>
        <p:guide pos="1358"/>
        <p:guide pos="3485"/>
        <p:guide pos="4541"/>
        <p:guide pos="1238"/>
        <p:guide pos="2280"/>
        <p:guide pos="5496"/>
        <p:guide pos="2420"/>
      </p:guideLst>
    </p:cSldViewPr>
  </p:slideViewPr>
  <p:outlineViewPr>
    <p:cViewPr>
      <p:scale>
        <a:sx n="33" d="100"/>
        <a:sy n="33" d="100"/>
      </p:scale>
      <p:origin x="0" y="13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963736"/>
        <c:axId val="167951984"/>
      </c:lineChart>
      <c:catAx>
        <c:axId val="16796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51984"/>
        <c:crosses val="autoZero"/>
        <c:auto val="1"/>
        <c:lblAlgn val="ctr"/>
        <c:lblOffset val="100"/>
        <c:noMultiLvlLbl val="0"/>
      </c:catAx>
      <c:valAx>
        <c:axId val="16795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6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843016"/>
        <c:axId val="170077344"/>
      </c:barChart>
      <c:catAx>
        <c:axId val="16984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77344"/>
        <c:crosses val="autoZero"/>
        <c:auto val="1"/>
        <c:lblAlgn val="ctr"/>
        <c:lblOffset val="100"/>
        <c:noMultiLvlLbl val="0"/>
      </c:catAx>
      <c:valAx>
        <c:axId val="17007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4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059824"/>
        <c:axId val="169960344"/>
      </c:barChart>
      <c:catAx>
        <c:axId val="16905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60344"/>
        <c:crosses val="autoZero"/>
        <c:auto val="1"/>
        <c:lblAlgn val="ctr"/>
        <c:lblOffset val="100"/>
        <c:noMultiLvlLbl val="0"/>
      </c:catAx>
      <c:valAx>
        <c:axId val="169960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5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Franklin Gothic Book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629" y="0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Franklin Gothic Book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1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Franklin Gothic Book"/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629" y="8842691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7D9E80C-1275-4BB2-B463-83D7BFC7A942}" type="slidenum">
              <a:rPr lang="en-US">
                <a:latin typeface="Franklin Gothic Book"/>
              </a:rPr>
              <a:pPr>
                <a:defRPr/>
              </a:p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71804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629" y="0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2142"/>
            <a:ext cx="5618480" cy="41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91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629" y="8842691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0" rIns="93321" bIns="4666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pitchFamily="-10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pitchFamily="-10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pitchFamily="-10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pitchFamily="-10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97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97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60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24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8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9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14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76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3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4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0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16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94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42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20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08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7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3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9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8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1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8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6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2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52F02-7EE0-46DA-AF6D-61E785928D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ICS_Business_Comps_R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3588" y="1387426"/>
            <a:ext cx="4114800" cy="698500"/>
          </a:xfrm>
        </p:spPr>
        <p:txBody>
          <a:bodyPr lIns="0" tIns="0" rIns="0" bIns="0"/>
          <a:lstStyle>
            <a:lvl1pPr>
              <a:defRPr sz="2400" baseline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noProof="0" dirty="0" smtClean="0"/>
              <a:t>PRESENTATION TITLE HERE</a:t>
            </a:r>
            <a:endParaRPr lang="en-US" noProof="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3588" y="4286305"/>
            <a:ext cx="3617911" cy="129266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noProof="0" dirty="0"/>
              <a:t>Presenter</a:t>
            </a:r>
            <a:r>
              <a:rPr lang="ja-JP" altLang="en-US" noProof="0" dirty="0"/>
              <a:t>’</a:t>
            </a:r>
            <a:r>
              <a:rPr lang="en-US" noProof="0" dirty="0"/>
              <a:t>s </a:t>
            </a:r>
            <a:r>
              <a:rPr lang="en-US" noProof="0" dirty="0" smtClean="0"/>
              <a:t>Name</a:t>
            </a:r>
          </a:p>
          <a:p>
            <a:pPr lvl="0"/>
            <a:r>
              <a:rPr lang="en-US" noProof="0" dirty="0" smtClean="0"/>
              <a:t>City</a:t>
            </a:r>
          </a:p>
          <a:p>
            <a:pPr lvl="0"/>
            <a:r>
              <a:rPr lang="en-US" noProof="0" dirty="0" smtClean="0"/>
              <a:t>Date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10494"/>
            <a:ext cx="2532063" cy="344488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9" name="Picture 8" descr="APICS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38" y="5944919"/>
            <a:ext cx="1479550" cy="451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50731"/>
            <a:ext cx="4038600" cy="487543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50731"/>
            <a:ext cx="4038600" cy="4875432"/>
          </a:xfrm>
        </p:spPr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ppo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49363"/>
            <a:ext cx="3178176" cy="469265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Image/Diagram/Chart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Placement Area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(visuals are to placed in this area </a:t>
            </a:r>
            <a:b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and aligned at the top of the text)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1681655"/>
            <a:ext cx="4845050" cy="4444508"/>
          </a:xfrm>
        </p:spPr>
        <p:txBody>
          <a:bodyPr/>
          <a:lstStyle>
            <a:lvl1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 marL="236538" indent="-236538">
              <a:spcBef>
                <a:spcPts val="600"/>
              </a:spcBef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1750" y="1240221"/>
            <a:ext cx="4863996" cy="378372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000" baseline="0">
                <a:solidFill>
                  <a:schemeClr val="accent2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1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ppo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33697" y="1249363"/>
            <a:ext cx="3178176" cy="469265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Image/Diagram/Chart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Placement Area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(visuals are to placed in this area </a:t>
            </a:r>
            <a:b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and aligned at the top of the text)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" y="1681655"/>
            <a:ext cx="4875213" cy="4444508"/>
          </a:xfrm>
        </p:spPr>
        <p:txBody>
          <a:bodyPr/>
          <a:lstStyle>
            <a:lvl1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1240221"/>
            <a:ext cx="4866784" cy="378372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000" baseline="0">
                <a:solidFill>
                  <a:schemeClr val="accent2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3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pport Left 3 co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49363"/>
            <a:ext cx="4872038" cy="469265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Image/Diagram/Chart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Placement Area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(visuals are to placed in this area </a:t>
            </a:r>
            <a:b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and aligned at the top of the text)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438" y="1681655"/>
            <a:ext cx="3154362" cy="4444508"/>
          </a:xfrm>
        </p:spPr>
        <p:txBody>
          <a:bodyPr/>
          <a:lstStyle>
            <a:lvl1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32438" y="1240221"/>
            <a:ext cx="3166697" cy="378372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000" baseline="0">
                <a:solidFill>
                  <a:schemeClr val="accent2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87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pport Right 3 co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41750" y="1249363"/>
            <a:ext cx="4870123" cy="469265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Image/Diagram/Chart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Placement Area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(visuals are to placed in this area </a:t>
            </a:r>
            <a:b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and aligned at the top of the text)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" y="1681655"/>
            <a:ext cx="3205163" cy="4444508"/>
          </a:xfrm>
        </p:spPr>
        <p:txBody>
          <a:bodyPr/>
          <a:lstStyle>
            <a:lvl1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1240221"/>
            <a:ext cx="3196733" cy="378372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000" baseline="0">
                <a:solidFill>
                  <a:schemeClr val="accent2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9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ide Not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249363"/>
            <a:ext cx="6556375" cy="469265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Image/Diagram/Chart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Placement Area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(visuals are to placed in this area </a:t>
            </a:r>
            <a:b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and aligned at the top of the text)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8838" y="1681655"/>
            <a:ext cx="1477962" cy="4444508"/>
          </a:xfrm>
        </p:spPr>
        <p:txBody>
          <a:bodyPr/>
          <a:lstStyle>
            <a:lvl1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08838" y="1240221"/>
            <a:ext cx="1483742" cy="378372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000" baseline="0">
                <a:solidFill>
                  <a:schemeClr val="accent2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0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ide Not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55826" y="1249363"/>
            <a:ext cx="6556048" cy="469265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Image/Diagram/Chart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Placement Area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(visuals are to placed in this area </a:t>
            </a:r>
            <a:b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and aligned at the top of the text)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6" y="1681655"/>
            <a:ext cx="1511300" cy="4444508"/>
          </a:xfrm>
        </p:spPr>
        <p:txBody>
          <a:bodyPr/>
          <a:lstStyle>
            <a:lvl1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1240221"/>
            <a:ext cx="1507325" cy="378372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000" baseline="0">
                <a:solidFill>
                  <a:schemeClr val="accent2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8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4025" y="1249363"/>
            <a:ext cx="8257849" cy="469265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Image/Diagram/Chart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Placement Area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(visuals are to placed in this area </a:t>
            </a:r>
            <a:b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and aligned at the top of the text)</a:t>
            </a:r>
          </a:p>
        </p:txBody>
      </p:sp>
    </p:spTree>
    <p:extLst>
      <p:ext uri="{BB962C8B-B14F-4D97-AF65-F5344CB8AC3E}">
        <p14:creationId xmlns:p14="http://schemas.microsoft.com/office/powerpoint/2010/main" val="888483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5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4025" y="3541985"/>
            <a:ext cx="8257849" cy="240002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Image/Diagram/Chart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Placement Area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(visuals are to placed in this area </a:t>
            </a:r>
            <a:b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</a:b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and aligned at the top of the text)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" y="1681655"/>
            <a:ext cx="8254999" cy="1818290"/>
          </a:xfrm>
        </p:spPr>
        <p:txBody>
          <a:bodyPr/>
          <a:lstStyle>
            <a:lvl1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1240221"/>
            <a:ext cx="8233287" cy="378372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000" baseline="0">
                <a:solidFill>
                  <a:schemeClr val="accent2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1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49363"/>
            <a:ext cx="1508125" cy="2182812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Insert Headshot</a:t>
            </a:r>
            <a:endParaRPr lang="en-US" sz="1200" i="1" dirty="0" smtClean="0">
              <a:solidFill>
                <a:schemeClr val="bg1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5825" y="1681655"/>
            <a:ext cx="6530975" cy="4444508"/>
          </a:xfrm>
        </p:spPr>
        <p:txBody>
          <a:bodyPr/>
          <a:lstStyle>
            <a:lvl1pPr>
              <a:spcBef>
                <a:spcPts val="1200"/>
              </a:spcBef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49232" y="1240221"/>
            <a:ext cx="6556514" cy="378372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000" baseline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4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ICS_Business_Comps_R03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PICS_Logo_PMS7462_C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88" y="5939107"/>
            <a:ext cx="1498600" cy="4572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3588" y="1387426"/>
            <a:ext cx="4114800" cy="698500"/>
          </a:xfrm>
        </p:spPr>
        <p:txBody>
          <a:bodyPr lIns="0" tIns="0" rIns="0" bIns="0"/>
          <a:lstStyle>
            <a:lvl1pPr>
              <a:defRPr sz="2400" baseline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noProof="0" dirty="0" smtClean="0"/>
              <a:t>PRESENTATION TITLE HERE</a:t>
            </a:r>
            <a:endParaRPr lang="en-US" noProof="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3588" y="4286305"/>
            <a:ext cx="3617911" cy="129266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noProof="0" dirty="0"/>
              <a:t>Presenter</a:t>
            </a:r>
            <a:r>
              <a:rPr lang="ja-JP" altLang="en-US" noProof="0" dirty="0"/>
              <a:t>’</a:t>
            </a:r>
            <a:r>
              <a:rPr lang="en-US" noProof="0" dirty="0"/>
              <a:t>s </a:t>
            </a:r>
            <a:r>
              <a:rPr lang="en-US" noProof="0" dirty="0" smtClean="0"/>
              <a:t>Name</a:t>
            </a:r>
          </a:p>
          <a:p>
            <a:pPr lvl="0"/>
            <a:r>
              <a:rPr lang="en-US" noProof="0" dirty="0" smtClean="0"/>
              <a:t>City</a:t>
            </a:r>
          </a:p>
          <a:p>
            <a:pPr lvl="0"/>
            <a:r>
              <a:rPr lang="en-US" noProof="0" dirty="0" smtClean="0"/>
              <a:t>Date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10494"/>
            <a:ext cx="2532063" cy="344488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88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49079472"/>
              </p:ext>
            </p:extLst>
          </p:nvPr>
        </p:nvGraphicFramePr>
        <p:xfrm>
          <a:off x="454025" y="1271588"/>
          <a:ext cx="8229600" cy="462280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096273"/>
                <a:gridCol w="41333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Text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Text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7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Text</a:t>
                      </a:r>
                      <a:endParaRPr kumimoji="0" lang="en-US" sz="12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Book"/>
                        <a:ea typeface="ＭＳ Ｐゴシック" pitchFamily="34" charset="-128"/>
                        <a:cs typeface="Franklin Gothic Book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Pie Chart</a:t>
            </a:r>
            <a:endParaRPr lang="en-US" dirty="0"/>
          </a:p>
        </p:txBody>
      </p:sp>
      <p:graphicFrame>
        <p:nvGraphicFramePr>
          <p:cNvPr id="4" name="Chart Placehold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201643284"/>
              </p:ext>
            </p:extLst>
          </p:nvPr>
        </p:nvGraphicFramePr>
        <p:xfrm>
          <a:off x="457200" y="1276350"/>
          <a:ext cx="8229600" cy="488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95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Line Chart</a:t>
            </a:r>
            <a:endParaRPr lang="en-US" dirty="0"/>
          </a:p>
        </p:txBody>
      </p:sp>
      <p:graphicFrame>
        <p:nvGraphicFramePr>
          <p:cNvPr id="5" name="Char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19378331"/>
              </p:ext>
            </p:extLst>
          </p:nvPr>
        </p:nvGraphicFramePr>
        <p:xfrm>
          <a:off x="457200" y="1276350"/>
          <a:ext cx="8229600" cy="488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95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Bar Chart</a:t>
            </a:r>
            <a:endParaRPr lang="en-US" dirty="0"/>
          </a:p>
        </p:txBody>
      </p:sp>
      <p:graphicFrame>
        <p:nvGraphicFramePr>
          <p:cNvPr id="4" name="Char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43613387"/>
              </p:ext>
            </p:extLst>
          </p:nvPr>
        </p:nvGraphicFramePr>
        <p:xfrm>
          <a:off x="457200" y="1276350"/>
          <a:ext cx="8229600" cy="488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95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Horizontal Line Chart</a:t>
            </a:r>
            <a:endParaRPr lang="en-US" dirty="0"/>
          </a:p>
        </p:txBody>
      </p:sp>
      <p:graphicFrame>
        <p:nvGraphicFramePr>
          <p:cNvPr id="5" name="Chart Placeholder 6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76282981"/>
              </p:ext>
            </p:extLst>
          </p:nvPr>
        </p:nvGraphicFramePr>
        <p:xfrm>
          <a:off x="457200" y="1276350"/>
          <a:ext cx="8229600" cy="488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95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Grid Template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54025" y="1258507"/>
            <a:ext cx="8234363" cy="4912106"/>
            <a:chOff x="454025" y="1258507"/>
            <a:chExt cx="8234363" cy="4683506"/>
          </a:xfrm>
        </p:grpSpPr>
        <p:sp>
          <p:nvSpPr>
            <p:cNvPr id="6" name="Rectangle 5"/>
            <p:cNvSpPr/>
            <p:nvPr/>
          </p:nvSpPr>
          <p:spPr>
            <a:xfrm>
              <a:off x="454025" y="1258507"/>
              <a:ext cx="1495425" cy="468350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Franklin Gothic Book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39950" y="1258507"/>
              <a:ext cx="1495425" cy="468350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Franklin Gothic Book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25875" y="1258507"/>
              <a:ext cx="1495425" cy="468350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Franklin Gothic Book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18985" y="1258507"/>
              <a:ext cx="1495425" cy="468350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Franklin Gothic Book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92963" y="1258507"/>
              <a:ext cx="1495425" cy="468350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Franklin Gothic Book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54025" y="5940951"/>
              <a:ext cx="8234363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695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Color Palette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54024" y="1730925"/>
            <a:ext cx="8242719" cy="3419644"/>
            <a:chOff x="454024" y="1730925"/>
            <a:chExt cx="8242719" cy="3419644"/>
          </a:xfrm>
        </p:grpSpPr>
        <p:sp>
          <p:nvSpPr>
            <p:cNvPr id="13" name="Rectangle 93"/>
            <p:cNvSpPr>
              <a:spLocks noChangeArrowheads="1"/>
            </p:cNvSpPr>
            <p:nvPr/>
          </p:nvSpPr>
          <p:spPr bwMode="auto">
            <a:xfrm>
              <a:off x="454024" y="3016584"/>
              <a:ext cx="1261872" cy="850233"/>
            </a:xfrm>
            <a:prstGeom prst="rect">
              <a:avLst/>
            </a:prstGeom>
            <a:solidFill>
              <a:srgbClr val="1587DB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Light Blue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en-US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85 M: 19 Y: 0 K: 0</a:t>
              </a:r>
            </a:p>
            <a:p>
              <a:pPr>
                <a:lnSpc>
                  <a:spcPts val="1500"/>
                </a:lnSpc>
              </a:pPr>
              <a:r>
                <a:rPr lang="en-US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0 G: 157 B: 220</a:t>
              </a:r>
            </a:p>
          </p:txBody>
        </p:sp>
        <p:sp>
          <p:nvSpPr>
            <p:cNvPr id="14" name="Rectangle 93"/>
            <p:cNvSpPr>
              <a:spLocks noChangeArrowheads="1"/>
            </p:cNvSpPr>
            <p:nvPr/>
          </p:nvSpPr>
          <p:spPr bwMode="auto">
            <a:xfrm>
              <a:off x="1848522" y="3015381"/>
              <a:ext cx="1261872" cy="850233"/>
            </a:xfrm>
            <a:prstGeom prst="rect">
              <a:avLst/>
            </a:prstGeom>
            <a:solidFill>
              <a:srgbClr val="1A9EBC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Teal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en-US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95 M: 0 Y: 25 K: 0</a:t>
              </a:r>
            </a:p>
            <a:p>
              <a:pPr>
                <a:lnSpc>
                  <a:spcPts val="1500"/>
                </a:lnSpc>
              </a:pPr>
              <a:r>
                <a:rPr lang="en-US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0 G: 174 B: 197</a:t>
              </a:r>
            </a:p>
          </p:txBody>
        </p:sp>
        <p:sp>
          <p:nvSpPr>
            <p:cNvPr id="15" name="Rectangle 93"/>
            <p:cNvSpPr>
              <a:spLocks noChangeArrowheads="1"/>
            </p:cNvSpPr>
            <p:nvPr/>
          </p:nvSpPr>
          <p:spPr bwMode="auto">
            <a:xfrm>
              <a:off x="3243020" y="3015381"/>
              <a:ext cx="1261872" cy="850233"/>
            </a:xfrm>
            <a:prstGeom prst="rect">
              <a:avLst/>
            </a:prstGeom>
            <a:solidFill>
              <a:srgbClr val="188C63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Green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100 M: 0 Y: 66 K: 9</a:t>
              </a: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0 G: 155 B: 123</a:t>
              </a:r>
              <a:endParaRPr lang="en-US" sz="8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6" name="Rectangle 93"/>
            <p:cNvSpPr>
              <a:spLocks noChangeArrowheads="1"/>
            </p:cNvSpPr>
            <p:nvPr/>
          </p:nvSpPr>
          <p:spPr bwMode="auto">
            <a:xfrm>
              <a:off x="4637518" y="3015381"/>
              <a:ext cx="1261872" cy="850233"/>
            </a:xfrm>
            <a:prstGeom prst="rect">
              <a:avLst/>
            </a:prstGeom>
            <a:solidFill>
              <a:srgbClr val="7EC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Lime Green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50 M: 0 Y: 100 K: 0</a:t>
              </a: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141 G: 199 B: 63</a:t>
              </a:r>
              <a:endParaRPr lang="en-US" sz="8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7" name="Rectangle 93"/>
            <p:cNvSpPr>
              <a:spLocks noChangeArrowheads="1"/>
            </p:cNvSpPr>
            <p:nvPr/>
          </p:nvSpPr>
          <p:spPr bwMode="auto">
            <a:xfrm>
              <a:off x="6032016" y="3015381"/>
              <a:ext cx="1261872" cy="850233"/>
            </a:xfrm>
            <a:prstGeom prst="rect">
              <a:avLst/>
            </a:prstGeom>
            <a:solidFill>
              <a:srgbClr val="57606A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Dark Gray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en-US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11 M: 1 Y: 0 K: 64</a:t>
              </a:r>
            </a:p>
            <a:p>
              <a:pPr>
                <a:lnSpc>
                  <a:spcPts val="1500"/>
                </a:lnSpc>
              </a:pPr>
              <a:r>
                <a:rPr lang="en-US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106 G: 115 B: 123</a:t>
              </a:r>
            </a:p>
          </p:txBody>
        </p:sp>
        <p:sp>
          <p:nvSpPr>
            <p:cNvPr id="18" name="Rectangle 93"/>
            <p:cNvSpPr>
              <a:spLocks noChangeArrowheads="1"/>
            </p:cNvSpPr>
            <p:nvPr/>
          </p:nvSpPr>
          <p:spPr bwMode="auto">
            <a:xfrm>
              <a:off x="7426516" y="3015381"/>
              <a:ext cx="1261872" cy="850233"/>
            </a:xfrm>
            <a:prstGeom prst="rect">
              <a:avLst/>
            </a:prstGeom>
            <a:solidFill>
              <a:srgbClr val="B1B3B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Light Gray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0 M: 0 Y: 0 K: 29</a:t>
              </a: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190 G: 192 B: 194</a:t>
              </a:r>
            </a:p>
          </p:txBody>
        </p:sp>
        <p:sp>
          <p:nvSpPr>
            <p:cNvPr id="19" name="Rectangle 93"/>
            <p:cNvSpPr>
              <a:spLocks noChangeArrowheads="1"/>
            </p:cNvSpPr>
            <p:nvPr/>
          </p:nvSpPr>
          <p:spPr bwMode="auto">
            <a:xfrm>
              <a:off x="462379" y="1730925"/>
              <a:ext cx="1261872" cy="850233"/>
            </a:xfrm>
            <a:prstGeom prst="rect">
              <a:avLst/>
            </a:prstGeom>
            <a:solidFill>
              <a:srgbClr val="0068AC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Blue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100 M: 50 Y: 0 K: 10</a:t>
              </a: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0 G: 104 B: 172</a:t>
              </a:r>
            </a:p>
          </p:txBody>
        </p:sp>
        <p:sp>
          <p:nvSpPr>
            <p:cNvPr id="20" name="Rectangle 93"/>
            <p:cNvSpPr>
              <a:spLocks noChangeArrowheads="1"/>
            </p:cNvSpPr>
            <p:nvPr/>
          </p:nvSpPr>
          <p:spPr bwMode="auto">
            <a:xfrm>
              <a:off x="1857792" y="1730925"/>
              <a:ext cx="1257300" cy="850233"/>
            </a:xfrm>
            <a:prstGeom prst="rect">
              <a:avLst/>
            </a:prstGeom>
            <a:solidFill>
              <a:srgbClr val="FECA02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Yellow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0 M: 18 Y: 100 K: 0</a:t>
              </a: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255 G: 207 B: 1</a:t>
              </a:r>
            </a:p>
          </p:txBody>
        </p:sp>
        <p:sp>
          <p:nvSpPr>
            <p:cNvPr id="21" name="Rectangle 93"/>
            <p:cNvSpPr>
              <a:spLocks noChangeArrowheads="1"/>
            </p:cNvSpPr>
            <p:nvPr/>
          </p:nvSpPr>
          <p:spPr bwMode="auto">
            <a:xfrm>
              <a:off x="3248633" y="1730925"/>
              <a:ext cx="1261872" cy="850233"/>
            </a:xfrm>
            <a:prstGeom prst="rect">
              <a:avLst/>
            </a:prstGeom>
            <a:solidFill>
              <a:srgbClr val="EB7C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Orange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0 M: 53 Y: 100 K: 2</a:t>
              </a: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240 G: 139 B: 29</a:t>
              </a:r>
              <a:endParaRPr lang="en-US" sz="8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22" name="Rectangle 93"/>
            <p:cNvSpPr>
              <a:spLocks noChangeArrowheads="1"/>
            </p:cNvSpPr>
            <p:nvPr/>
          </p:nvSpPr>
          <p:spPr bwMode="auto">
            <a:xfrm>
              <a:off x="4644046" y="1730925"/>
              <a:ext cx="1261872" cy="850233"/>
            </a:xfrm>
            <a:prstGeom prst="rect">
              <a:avLst/>
            </a:prstGeom>
            <a:solidFill>
              <a:srgbClr val="DA0313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Red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0 M: 100 Y: 99 K: 4</a:t>
              </a:r>
            </a:p>
            <a:p>
              <a:pPr>
                <a:lnSpc>
                  <a:spcPts val="1500"/>
                </a:lnSpc>
              </a:pPr>
              <a:r>
                <a:rPr lang="de-DE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227 G: 27 B: 35</a:t>
              </a:r>
              <a:endParaRPr lang="en-US" sz="8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23" name="Rectangle 93"/>
            <p:cNvSpPr>
              <a:spLocks noChangeArrowheads="1"/>
            </p:cNvSpPr>
            <p:nvPr/>
          </p:nvSpPr>
          <p:spPr bwMode="auto">
            <a:xfrm>
              <a:off x="6039459" y="1730925"/>
              <a:ext cx="1261872" cy="850233"/>
            </a:xfrm>
            <a:prstGeom prst="rect">
              <a:avLst/>
            </a:prstGeom>
            <a:solidFill>
              <a:srgbClr val="900176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Violet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en-US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33 M: 100 Y: 0 K: 8</a:t>
              </a:r>
            </a:p>
            <a:p>
              <a:pPr>
                <a:lnSpc>
                  <a:spcPts val="1500"/>
                </a:lnSpc>
              </a:pPr>
              <a:r>
                <a:rPr lang="en-US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163 G: 25 B: 132</a:t>
              </a:r>
            </a:p>
          </p:txBody>
        </p:sp>
        <p:sp>
          <p:nvSpPr>
            <p:cNvPr id="24" name="Rectangle 93"/>
            <p:cNvSpPr>
              <a:spLocks noChangeArrowheads="1"/>
            </p:cNvSpPr>
            <p:nvPr/>
          </p:nvSpPr>
          <p:spPr bwMode="auto">
            <a:xfrm>
              <a:off x="7434871" y="1730925"/>
              <a:ext cx="1261872" cy="850233"/>
            </a:xfrm>
            <a:prstGeom prst="rect">
              <a:avLst/>
            </a:prstGeom>
            <a:solidFill>
              <a:srgbClr val="36158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APICS Purple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80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en-US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89 M: 100 Y: 0 K: 0</a:t>
              </a:r>
            </a:p>
            <a:p>
              <a:pPr>
                <a:lnSpc>
                  <a:spcPts val="1500"/>
                </a:lnSpc>
              </a:pPr>
              <a:r>
                <a:rPr lang="en-US" sz="8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73 G: 47 B: 146</a:t>
              </a:r>
            </a:p>
          </p:txBody>
        </p:sp>
        <p:sp>
          <p:nvSpPr>
            <p:cNvPr id="25" name="Rectangle 93"/>
            <p:cNvSpPr>
              <a:spLocks noChangeArrowheads="1"/>
            </p:cNvSpPr>
            <p:nvPr/>
          </p:nvSpPr>
          <p:spPr bwMode="auto">
            <a:xfrm>
              <a:off x="6032016" y="4297771"/>
              <a:ext cx="1261872" cy="8527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50" b="1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Black</a:t>
              </a:r>
              <a:endParaRPr lang="en-US" sz="105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1050" dirty="0" smtClean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en-US" sz="900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C: 0 M: 0 Y: 0 K: 100</a:t>
              </a:r>
            </a:p>
            <a:p>
              <a:pPr>
                <a:lnSpc>
                  <a:spcPts val="1500"/>
                </a:lnSpc>
              </a:pPr>
              <a:r>
                <a:rPr lang="en-US" sz="900" dirty="0" smtClean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R: 0 G: 0 B: 0</a:t>
              </a:r>
              <a:endParaRPr lang="en-US" sz="900" dirty="0">
                <a:solidFill>
                  <a:schemeClr val="bg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26" name="Rectangle 93"/>
            <p:cNvSpPr>
              <a:spLocks noChangeArrowheads="1"/>
            </p:cNvSpPr>
            <p:nvPr/>
          </p:nvSpPr>
          <p:spPr bwMode="auto">
            <a:xfrm>
              <a:off x="7426516" y="4297771"/>
              <a:ext cx="1261872" cy="852798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rgbClr val="B1B3B5"/>
              </a:solidFill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50" b="1" dirty="0" smtClean="0">
                  <a:solidFill>
                    <a:srgbClr val="57606A"/>
                  </a:solidFill>
                  <a:latin typeface="Franklin Gothic Medium"/>
                  <a:cs typeface="Franklin Gothic Medium"/>
                </a:rPr>
                <a:t>White</a:t>
              </a:r>
              <a:endParaRPr lang="en-US" sz="1050" dirty="0">
                <a:solidFill>
                  <a:srgbClr val="57606A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endParaRPr lang="en-US" sz="1050" dirty="0" smtClean="0">
                <a:solidFill>
                  <a:srgbClr val="57606A"/>
                </a:solidFill>
                <a:latin typeface="Franklin Gothic Medium"/>
                <a:cs typeface="Franklin Gothic Medium"/>
              </a:endParaRPr>
            </a:p>
            <a:p>
              <a:pPr>
                <a:lnSpc>
                  <a:spcPts val="1500"/>
                </a:lnSpc>
              </a:pPr>
              <a:r>
                <a:rPr lang="en-US" sz="900" dirty="0" smtClean="0">
                  <a:solidFill>
                    <a:srgbClr val="57606A"/>
                  </a:solidFill>
                  <a:latin typeface="Franklin Gothic Medium"/>
                  <a:cs typeface="Franklin Gothic Medium"/>
                </a:rPr>
                <a:t>C: 0 M: 0 Y: 0 K: 0</a:t>
              </a:r>
            </a:p>
            <a:p>
              <a:pPr>
                <a:lnSpc>
                  <a:spcPts val="1500"/>
                </a:lnSpc>
              </a:pPr>
              <a:r>
                <a:rPr lang="en-US" sz="900" dirty="0" smtClean="0">
                  <a:solidFill>
                    <a:srgbClr val="57606A"/>
                  </a:solidFill>
                  <a:latin typeface="Franklin Gothic Medium"/>
                  <a:cs typeface="Franklin Gothic Medium"/>
                </a:rPr>
                <a:t>R: 255 G: 255 B: 255</a:t>
              </a:r>
              <a:endParaRPr lang="en-US" sz="900" dirty="0">
                <a:solidFill>
                  <a:srgbClr val="57606A"/>
                </a:solidFill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95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ICS Business SystemB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66944" y="4056993"/>
            <a:ext cx="3877056" cy="621369"/>
          </a:xfrm>
        </p:spPr>
        <p:txBody>
          <a:bodyPr lIns="0" tIns="0" rIns="0" bIns="0"/>
          <a:lstStyle>
            <a:lvl1pPr>
              <a:defRPr sz="3200" baseline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noProof="0" dirty="0" smtClean="0"/>
              <a:t>Thank You!</a:t>
            </a:r>
            <a:endParaRPr lang="en-US" noProof="0" dirty="0"/>
          </a:p>
        </p:txBody>
      </p:sp>
      <p:pic>
        <p:nvPicPr>
          <p:cNvPr id="9" name="Picture 8" descr="APICS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00" y="6408459"/>
            <a:ext cx="776351" cy="2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2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ICS Business System 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266944" y="4352543"/>
            <a:ext cx="3962400" cy="1815163"/>
          </a:xfrm>
        </p:spPr>
        <p:txBody>
          <a:bodyPr/>
          <a:lstStyle>
            <a:lvl1pPr marL="0" indent="0">
              <a:buClr>
                <a:schemeClr val="tx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  <a:lvl2pPr marL="690563" indent="-233363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031875" indent="-11747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546225" indent="-17462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03425" indent="-17462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66944" y="1426464"/>
            <a:ext cx="3877056" cy="1511808"/>
          </a:xfrm>
        </p:spPr>
        <p:txBody>
          <a:bodyPr lIns="0" tIns="0" rIns="0" bIns="0"/>
          <a:lstStyle>
            <a:lvl1pPr>
              <a:defRPr sz="2800" baseline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noProof="0" dirty="0" smtClean="0"/>
              <a:t>SECTION TITLE</a:t>
            </a:r>
            <a:endParaRPr lang="en-US" noProof="0" dirty="0"/>
          </a:p>
        </p:txBody>
      </p:sp>
      <p:pic>
        <p:nvPicPr>
          <p:cNvPr id="14" name="Picture 13" descr="APICS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00" y="6408459"/>
            <a:ext cx="776351" cy="23685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41434" y="551793"/>
            <a:ext cx="3704897" cy="238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93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ICS Business System 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66944" y="1426464"/>
            <a:ext cx="3877056" cy="1511808"/>
          </a:xfrm>
        </p:spPr>
        <p:txBody>
          <a:bodyPr lIns="0" tIns="0" rIns="0" bIns="0"/>
          <a:lstStyle>
            <a:lvl1pPr>
              <a:defRPr sz="2800" baseline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noProof="0" dirty="0" smtClean="0"/>
              <a:t>SECTION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279136" y="4340352"/>
            <a:ext cx="3950208" cy="1827354"/>
          </a:xfrm>
        </p:spPr>
        <p:txBody>
          <a:bodyPr/>
          <a:lstStyle>
            <a:lvl1pPr marL="0" indent="0">
              <a:buClr>
                <a:srgbClr val="EA7816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  <a:lvl2pPr marL="690563" indent="-233363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031875" indent="-11747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546225" indent="-17462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03425" indent="-17462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pic>
        <p:nvPicPr>
          <p:cNvPr id="11" name="Picture 10" descr="APICS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00" y="6408459"/>
            <a:ext cx="776351" cy="2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4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ICS Business System 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266944" y="4340351"/>
            <a:ext cx="3962400" cy="1827355"/>
          </a:xfrm>
        </p:spPr>
        <p:txBody>
          <a:bodyPr/>
          <a:lstStyle>
            <a:lvl1pPr marL="0" indent="0">
              <a:buClr>
                <a:schemeClr val="tx1"/>
              </a:buClr>
              <a:buFont typeface="Wingdings" panose="05000000000000000000" pitchFamily="2" charset="2"/>
              <a:buNone/>
              <a:defRPr baseline="0">
                <a:solidFill>
                  <a:schemeClr val="bg1"/>
                </a:solidFill>
              </a:defRPr>
            </a:lvl1pPr>
            <a:lvl2pPr marL="690563" indent="-233363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031875" indent="-11747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546225" indent="-17462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03425" indent="-17462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66944" y="1426464"/>
            <a:ext cx="3877056" cy="1511808"/>
          </a:xfrm>
        </p:spPr>
        <p:txBody>
          <a:bodyPr lIns="0" tIns="0" rIns="0" bIns="0"/>
          <a:lstStyle>
            <a:lvl1pPr>
              <a:defRPr sz="2800" baseline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noProof="0" dirty="0" smtClean="0"/>
              <a:t>SECTION TITLE</a:t>
            </a:r>
            <a:endParaRPr lang="en-US" noProof="0" dirty="0"/>
          </a:p>
        </p:txBody>
      </p:sp>
      <p:pic>
        <p:nvPicPr>
          <p:cNvPr id="13" name="Picture 12" descr="APICS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00" y="6408459"/>
            <a:ext cx="776351" cy="2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_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ICS Business System 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266944" y="4352543"/>
            <a:ext cx="3962400" cy="1815163"/>
          </a:xfrm>
        </p:spPr>
        <p:txBody>
          <a:bodyPr/>
          <a:lstStyle>
            <a:lvl1pPr marL="0" indent="0">
              <a:buClr>
                <a:schemeClr val="tx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  <a:lvl2pPr marL="690563" indent="-233363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031875" indent="-11747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546225" indent="-17462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03425" indent="-17462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66944" y="1426464"/>
            <a:ext cx="3877056" cy="1511808"/>
          </a:xfrm>
        </p:spPr>
        <p:txBody>
          <a:bodyPr lIns="0" tIns="0" rIns="0" bIns="0"/>
          <a:lstStyle>
            <a:lvl1pPr>
              <a:defRPr sz="2800" baseline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noProof="0" dirty="0" smtClean="0"/>
              <a:t>SECTION TITLE</a:t>
            </a:r>
            <a:endParaRPr lang="en-US" noProof="0" dirty="0"/>
          </a:p>
        </p:txBody>
      </p:sp>
      <p:pic>
        <p:nvPicPr>
          <p:cNvPr id="9" name="Picture 8" descr="APICS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00" y="6408459"/>
            <a:ext cx="776351" cy="2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4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ICS Business System 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266944" y="4352543"/>
            <a:ext cx="3962400" cy="1815163"/>
          </a:xfrm>
        </p:spPr>
        <p:txBody>
          <a:bodyPr/>
          <a:lstStyle>
            <a:lvl1pPr marL="0" indent="0">
              <a:buClr>
                <a:schemeClr val="tx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  <a:lvl2pPr marL="690563" indent="-233363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031875" indent="-11747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546225" indent="-17462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03425" indent="-174625">
              <a:buClr>
                <a:srgbClr val="EA7816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66944" y="1426464"/>
            <a:ext cx="3877056" cy="1511808"/>
          </a:xfrm>
        </p:spPr>
        <p:txBody>
          <a:bodyPr lIns="0" tIns="0" rIns="0" bIns="0"/>
          <a:lstStyle>
            <a:lvl1pPr>
              <a:defRPr sz="2800" baseline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US" noProof="0" dirty="0" smtClean="0"/>
              <a:t>SECTION TITLE</a:t>
            </a:r>
            <a:endParaRPr lang="en-US" noProof="0" dirty="0"/>
          </a:p>
        </p:txBody>
      </p:sp>
      <p:pic>
        <p:nvPicPr>
          <p:cNvPr id="9" name="Picture 8" descr="APICS_Logo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00" y="6408459"/>
            <a:ext cx="776351" cy="2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3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4025" y="1249363"/>
            <a:ext cx="8235949" cy="4921250"/>
          </a:xfrm>
        </p:spPr>
        <p:txBody>
          <a:bodyPr/>
          <a:lstStyle>
            <a:lvl1pPr marL="0" indent="0">
              <a:spcBef>
                <a:spcPts val="1800"/>
              </a:spcBef>
              <a:buSzPct val="80000"/>
              <a:buFont typeface="Wingdings" pitchFamily="2" charset="2"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231775" indent="-231775">
              <a:buFont typeface="Wingdings" panose="05000000000000000000" pitchFamily="2" charset="2"/>
              <a:buChar char="§"/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742950" indent="-342900">
              <a:buFont typeface="Arial" pitchFamily="34" charset="0"/>
              <a:buChar char="–"/>
              <a:tabLst>
                <a:tab pos="630238" algn="l"/>
              </a:tabLst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 marL="742950" indent="-342900">
              <a:buFont typeface="Arial" pitchFamily="34" charset="0"/>
              <a:buChar char="–"/>
              <a:tabLst>
                <a:tab pos="630238" algn="l"/>
              </a:tabLst>
              <a:defRPr/>
            </a:lvl4pPr>
            <a:lvl5pPr marL="742950" indent="-342900">
              <a:buFont typeface="Arial" pitchFamily="34" charset="0"/>
              <a:buChar char="–"/>
              <a:tabLst>
                <a:tab pos="630238" algn="l"/>
              </a:tabLs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 smtClean="0"/>
              <a:t>Contents or Agenda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1104" y="2060575"/>
            <a:ext cx="8254746" cy="4157663"/>
          </a:xfrm>
        </p:spPr>
        <p:txBody>
          <a:bodyPr/>
          <a:lstStyle>
            <a:lvl1pPr marL="280988" indent="-280988">
              <a:spcBef>
                <a:spcPts val="600"/>
              </a:spcBef>
              <a:buClrTx/>
              <a:buSzPct val="80000"/>
              <a:buFont typeface="+mj-lt"/>
              <a:buAutoNum type="arabicPeriod"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036638"/>
            <a:ext cx="8255000" cy="731837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baseline="0">
                <a:solidFill>
                  <a:schemeClr val="accent2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Optional introductory text goes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0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6172200" cy="60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249363"/>
            <a:ext cx="82296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454025" y="6518989"/>
            <a:ext cx="65595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623F7C-287C-423F-B782-22142BA79D72}" type="slidenum">
              <a:rPr lang="en-GB" sz="800" smtClean="0">
                <a:solidFill>
                  <a:srgbClr val="0C50A3"/>
                </a:solidFill>
                <a:latin typeface="Franklin Gothic Book"/>
                <a:ea typeface="ＭＳ Ｐゴシック" charset="0"/>
                <a:cs typeface="ＭＳ Ｐゴシック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800" dirty="0" smtClean="0">
                <a:solidFill>
                  <a:srgbClr val="7F7F7F"/>
                </a:solidFill>
                <a:latin typeface="Franklin Gothic Book"/>
                <a:ea typeface="ＭＳ Ｐゴシック" charset="0"/>
                <a:cs typeface="ＭＳ Ｐゴシック" charset="0"/>
              </a:rPr>
              <a:t>            </a:t>
            </a:r>
            <a:r>
              <a:rPr lang="en-US" sz="800" dirty="0" smtClean="0">
                <a:solidFill>
                  <a:srgbClr val="353A3E"/>
                </a:solidFill>
                <a:latin typeface="Franklin Gothic Book" pitchFamily="34" charset="0"/>
              </a:rPr>
              <a:t>© APICS Confidential and Proprietary</a:t>
            </a:r>
            <a:endParaRPr lang="en-US" sz="800" dirty="0">
              <a:solidFill>
                <a:srgbClr val="7F7F7F"/>
              </a:solidFill>
              <a:latin typeface="Franklin Gothic Book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6" r:id="rId3"/>
    <p:sldLayoutId id="2147483667" r:id="rId4"/>
    <p:sldLayoutId id="2147483665" r:id="rId5"/>
    <p:sldLayoutId id="2147483670" r:id="rId6"/>
    <p:sldLayoutId id="2147483671" r:id="rId7"/>
    <p:sldLayoutId id="2147483651" r:id="rId8"/>
    <p:sldLayoutId id="2147483664" r:id="rId9"/>
    <p:sldLayoutId id="2147483653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55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86" r:id="rId2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8AC"/>
          </a:solidFill>
          <a:latin typeface="+mj-lt"/>
          <a:ea typeface="ＭＳ Ｐゴシック" charset="0"/>
          <a:cs typeface="Franklin Gothic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1800"/>
        </a:spcBef>
        <a:spcAft>
          <a:spcPct val="0"/>
        </a:spcAft>
        <a:buClr>
          <a:srgbClr val="0068AC"/>
        </a:buClr>
        <a:buNone/>
        <a:defRPr sz="2800">
          <a:solidFill>
            <a:schemeClr val="bg2">
              <a:lumMod val="10000"/>
            </a:schemeClr>
          </a:solidFill>
          <a:latin typeface="Franklin Gothic Book"/>
          <a:ea typeface="ＭＳ Ｐゴシック" charset="0"/>
          <a:cs typeface="ＭＳ Ｐゴシック" charset="0"/>
        </a:defRPr>
      </a:lvl1pPr>
      <a:lvl2pPr marL="284163" indent="-284163" algn="l" rtl="0" eaLnBrk="1" fontAlgn="base" hangingPunct="1">
        <a:spcBef>
          <a:spcPct val="20000"/>
        </a:spcBef>
        <a:spcAft>
          <a:spcPct val="0"/>
        </a:spcAft>
        <a:buClr>
          <a:srgbClr val="0068AC"/>
        </a:buClr>
        <a:buFont typeface="Wingdings" panose="05000000000000000000" pitchFamily="2" charset="2"/>
        <a:buChar char="§"/>
        <a:defRPr sz="2400">
          <a:solidFill>
            <a:schemeClr val="bg2">
              <a:lumMod val="10000"/>
            </a:schemeClr>
          </a:solidFill>
          <a:latin typeface="Franklin Gothic Book"/>
          <a:ea typeface="ＭＳ Ｐゴシック" charset="0"/>
        </a:defRPr>
      </a:lvl2pPr>
      <a:lvl3pPr marL="630238" indent="-284163" algn="l" rtl="0" eaLnBrk="1" fontAlgn="base" hangingPunct="1">
        <a:spcBef>
          <a:spcPct val="20000"/>
        </a:spcBef>
        <a:spcAft>
          <a:spcPct val="0"/>
        </a:spcAft>
        <a:buClr>
          <a:srgbClr val="0068AC"/>
        </a:buClr>
        <a:buFont typeface="Arial" pitchFamily="34" charset="0"/>
        <a:buChar char="–"/>
        <a:defRPr sz="2000">
          <a:solidFill>
            <a:schemeClr val="bg2">
              <a:lumMod val="10000"/>
            </a:schemeClr>
          </a:solidFill>
          <a:latin typeface="Franklin Gothic Book"/>
          <a:ea typeface="ＭＳ Ｐゴシック" charset="0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rgbClr val="0068AC"/>
        </a:buClr>
        <a:buChar char="–"/>
        <a:defRPr sz="1400">
          <a:solidFill>
            <a:schemeClr val="tx1"/>
          </a:solidFill>
          <a:latin typeface="Franklin Gothic Book"/>
          <a:ea typeface="ＭＳ Ｐゴシック" charset="0"/>
        </a:defRPr>
      </a:lvl4pPr>
      <a:lvl5pPr marL="2003425" indent="-174625" algn="l" rtl="0" eaLnBrk="1" fontAlgn="base" hangingPunct="1">
        <a:spcBef>
          <a:spcPct val="20000"/>
        </a:spcBef>
        <a:spcAft>
          <a:spcPct val="0"/>
        </a:spcAft>
        <a:buClr>
          <a:srgbClr val="0068AC"/>
        </a:buClr>
        <a:buChar char="»"/>
        <a:defRPr sz="1400">
          <a:solidFill>
            <a:schemeClr val="tx1"/>
          </a:solidFill>
          <a:latin typeface="Franklin Gothic Book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ics.org/myapic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ics.org/at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Pearson VUE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3588" y="4286305"/>
            <a:ext cx="3841363" cy="276999"/>
          </a:xfrm>
        </p:spPr>
        <p:txBody>
          <a:bodyPr/>
          <a:lstStyle/>
          <a:p>
            <a:r>
              <a:rPr lang="en-US" dirty="0" smtClean="0"/>
              <a:t>For candidates testing worldwide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2210494"/>
            <a:ext cx="3147461" cy="344488"/>
          </a:xfrm>
        </p:spPr>
        <p:txBody>
          <a:bodyPr/>
          <a:lstStyle/>
          <a:p>
            <a:r>
              <a:rPr lang="en-US" dirty="0" smtClean="0"/>
              <a:t>Authorization to Test  (ATT) Purchase and Single Sign On Scheduling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1695449"/>
            <a:ext cx="2187146" cy="4430713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a test center and click “Next.”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257737"/>
            <a:ext cx="5381625" cy="437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62" y="2285987"/>
            <a:ext cx="786452" cy="304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62" y="5331452"/>
            <a:ext cx="78645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1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5"/>
            <a:ext cx="2187146" cy="3487737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a date and </a:t>
            </a:r>
            <a:r>
              <a:rPr lang="en-US" dirty="0" smtClean="0"/>
              <a:t>time.</a:t>
            </a:r>
          </a:p>
          <a:p>
            <a:r>
              <a:rPr lang="en-US" dirty="0" smtClean="0"/>
              <a:t>Click </a:t>
            </a:r>
            <a:r>
              <a:rPr lang="en-US" dirty="0"/>
              <a:t>“Next.”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87763"/>
            <a:ext cx="5267325" cy="4526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927066" y="2968365"/>
            <a:ext cx="585267" cy="140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866" y="4816215"/>
            <a:ext cx="58526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6"/>
            <a:ext cx="2187146" cy="3487737"/>
          </a:xfrm>
        </p:spPr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appointment information for accuracy and click “Proceed to Checkout.”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66" y="4816215"/>
            <a:ext cx="585267" cy="14022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199" y="2038350"/>
            <a:ext cx="5970103" cy="3752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955" y="4816215"/>
            <a:ext cx="1511939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3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6"/>
            <a:ext cx="2187146" cy="3487737"/>
          </a:xfrm>
        </p:spPr>
        <p:txBody>
          <a:bodyPr/>
          <a:lstStyle/>
          <a:p>
            <a:r>
              <a:rPr lang="en-US" dirty="0" smtClean="0"/>
              <a:t>Confirm </a:t>
            </a:r>
            <a:r>
              <a:rPr lang="en-US" dirty="0"/>
              <a:t>personal information and click “Next.”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66" y="4816215"/>
            <a:ext cx="585267" cy="14022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1676400"/>
            <a:ext cx="5908048" cy="3849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743" y="4752201"/>
            <a:ext cx="768163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9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6"/>
            <a:ext cx="2187146" cy="3487737"/>
          </a:xfrm>
        </p:spPr>
        <p:txBody>
          <a:bodyPr/>
          <a:lstStyle/>
          <a:p>
            <a:r>
              <a:rPr lang="en-US" dirty="0" smtClean="0"/>
              <a:t>Confirm </a:t>
            </a:r>
            <a:r>
              <a:rPr lang="en-US" dirty="0"/>
              <a:t>your agreement to the APICS and Pearson </a:t>
            </a:r>
            <a:r>
              <a:rPr lang="en-US" dirty="0" smtClean="0"/>
              <a:t>VUE policies </a:t>
            </a:r>
            <a:r>
              <a:rPr lang="en-US" dirty="0"/>
              <a:t>and click “Next.”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66" y="4816215"/>
            <a:ext cx="585267" cy="14022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199" y="1245028"/>
            <a:ext cx="5861653" cy="4669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628" y="5251316"/>
            <a:ext cx="536494" cy="146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681" y="5565255"/>
            <a:ext cx="81083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6"/>
            <a:ext cx="2187146" cy="3487737"/>
          </a:xfrm>
        </p:spPr>
        <p:txBody>
          <a:bodyPr/>
          <a:lstStyle/>
          <a:p>
            <a:r>
              <a:rPr lang="en-US" dirty="0" smtClean="0"/>
              <a:t>Confirm </a:t>
            </a:r>
            <a:r>
              <a:rPr lang="en-US" dirty="0"/>
              <a:t>appointment details and click “Submit Order.”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64920"/>
            <a:ext cx="5381625" cy="3917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4555598"/>
            <a:ext cx="89009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85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6"/>
            <a:ext cx="2187146" cy="3487737"/>
          </a:xfrm>
        </p:spPr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the appointment summary and print, if desired.  </a:t>
            </a:r>
          </a:p>
          <a:p>
            <a:r>
              <a:rPr lang="en-US" dirty="0" smtClean="0"/>
              <a:t>An </a:t>
            </a:r>
            <a:r>
              <a:rPr lang="en-US" dirty="0"/>
              <a:t>email confirmation will also be sent.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12376"/>
            <a:ext cx="5029200" cy="42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4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Pearson VUE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1" y="2210494"/>
            <a:ext cx="3426594" cy="344488"/>
          </a:xfrm>
        </p:spPr>
        <p:txBody>
          <a:bodyPr/>
          <a:lstStyle/>
          <a:p>
            <a:r>
              <a:rPr lang="en-US" dirty="0" smtClean="0"/>
              <a:t>Accessing Pearson VUE’s scheduling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3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your existing ATT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87750" y="1866122"/>
            <a:ext cx="2685661" cy="3056392"/>
          </a:xfrm>
        </p:spPr>
        <p:txBody>
          <a:bodyPr/>
          <a:lstStyle/>
          <a:p>
            <a:r>
              <a:rPr lang="en-US" dirty="0"/>
              <a:t>Visit </a:t>
            </a:r>
            <a:r>
              <a:rPr lang="en-US" dirty="0" smtClean="0">
                <a:hlinkClick r:id="rId3"/>
              </a:rPr>
              <a:t>www.apics.org/myapics</a:t>
            </a:r>
            <a:r>
              <a:rPr lang="en-US" dirty="0" smtClean="0"/>
              <a:t> and </a:t>
            </a:r>
            <a:r>
              <a:rPr lang="en-US" dirty="0"/>
              <a:t>log in. </a:t>
            </a:r>
          </a:p>
          <a:p>
            <a:r>
              <a:rPr lang="en-US" dirty="0" smtClean="0"/>
              <a:t>Click </a:t>
            </a:r>
            <a:r>
              <a:rPr lang="en-US" dirty="0" smtClean="0"/>
              <a:t>on the “Certification Resources” tab</a:t>
            </a:r>
          </a:p>
          <a:p>
            <a:r>
              <a:rPr lang="en-US" dirty="0" smtClean="0"/>
              <a:t>Then select “My APICS Certifications”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31045"/>
            <a:ext cx="5654952" cy="3389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575" y="2477893"/>
            <a:ext cx="554784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3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your existing ATT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5154" y="1940766"/>
            <a:ext cx="2415073" cy="3466939"/>
          </a:xfrm>
        </p:spPr>
        <p:txBody>
          <a:bodyPr/>
          <a:lstStyle/>
          <a:p>
            <a:r>
              <a:rPr lang="en-US" dirty="0" smtClean="0"/>
              <a:t>Select “Exam Authorizations and Credits”</a:t>
            </a:r>
          </a:p>
          <a:p>
            <a:r>
              <a:rPr lang="en-US" dirty="0"/>
              <a:t>Select the appropriate module and </a:t>
            </a:r>
            <a:r>
              <a:rPr lang="en-US" dirty="0" smtClean="0"/>
              <a:t>click “Schedule” to access Pearson VUE’s scheduling page.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81510"/>
            <a:ext cx="4941453" cy="5044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278403" y="3402953"/>
            <a:ext cx="554784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3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5425"/>
            <a:ext cx="8328454" cy="603496"/>
          </a:xfrm>
        </p:spPr>
        <p:txBody>
          <a:bodyPr/>
          <a:lstStyle/>
          <a:p>
            <a:r>
              <a:rPr lang="en-US" dirty="0"/>
              <a:t>Purchasing an ATT and Scheduling Your Exam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68192" y="2161083"/>
            <a:ext cx="2156254" cy="3431453"/>
          </a:xfrm>
        </p:spPr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3"/>
              </a:rPr>
              <a:t>www.apics.org/att</a:t>
            </a:r>
            <a:r>
              <a:rPr lang="en-US" dirty="0" smtClean="0"/>
              <a:t> </a:t>
            </a:r>
            <a:r>
              <a:rPr lang="en-US" dirty="0"/>
              <a:t>and log </a:t>
            </a:r>
            <a:r>
              <a:rPr lang="en-US" dirty="0" smtClean="0"/>
              <a:t>in. </a:t>
            </a:r>
          </a:p>
          <a:p>
            <a:r>
              <a:rPr lang="en-US" dirty="0" smtClean="0"/>
              <a:t>Click </a:t>
            </a:r>
            <a:r>
              <a:rPr lang="en-US" dirty="0"/>
              <a:t>to access the Authorization to Test Request Form.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8" y="5164106"/>
            <a:ext cx="554784" cy="134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62" y="1541979"/>
            <a:ext cx="6120423" cy="3739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8" y="2712099"/>
            <a:ext cx="554784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4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Scheduling your existing ATT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1695449"/>
            <a:ext cx="2187146" cy="4430713"/>
          </a:xfrm>
        </p:spPr>
        <p:txBody>
          <a:bodyPr/>
          <a:lstStyle/>
          <a:p>
            <a:r>
              <a:rPr lang="en-US" dirty="0" smtClean="0"/>
              <a:t>Once the Scheduled link is clicked, </a:t>
            </a:r>
            <a:r>
              <a:rPr lang="en-US" dirty="0"/>
              <a:t>you will be automatically redirected to Pearson </a:t>
            </a:r>
            <a:r>
              <a:rPr lang="en-US" dirty="0" smtClean="0"/>
              <a:t>VUE’s </a:t>
            </a:r>
            <a:r>
              <a:rPr lang="en-US" dirty="0"/>
              <a:t>scheduling page. </a:t>
            </a:r>
            <a:endParaRPr lang="en-US" dirty="0" smtClean="0"/>
          </a:p>
          <a:p>
            <a:r>
              <a:rPr lang="en-US" dirty="0" smtClean="0"/>
              <a:t>Click </a:t>
            </a:r>
            <a:r>
              <a:rPr lang="en-US" dirty="0"/>
              <a:t>on “Schedule this Exam” to select a center, date, and time.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7674" y="1844545"/>
            <a:ext cx="5857875" cy="3061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00" y="3998953"/>
            <a:ext cx="123149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3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Scheduling your existing ATT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1695449"/>
            <a:ext cx="2187146" cy="4430713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a test center and click “Next.”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257737"/>
            <a:ext cx="5381625" cy="4378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62" y="2285987"/>
            <a:ext cx="786452" cy="304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62" y="5331452"/>
            <a:ext cx="78645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39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Scheduling your existing ATT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5"/>
            <a:ext cx="2187146" cy="3487737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a date and </a:t>
            </a:r>
            <a:r>
              <a:rPr lang="en-US" dirty="0" smtClean="0"/>
              <a:t>time.</a:t>
            </a:r>
          </a:p>
          <a:p>
            <a:r>
              <a:rPr lang="en-US" dirty="0" smtClean="0"/>
              <a:t>Click </a:t>
            </a:r>
            <a:r>
              <a:rPr lang="en-US" dirty="0"/>
              <a:t>“Next.”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87763"/>
            <a:ext cx="5267325" cy="4526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927066" y="2968365"/>
            <a:ext cx="585267" cy="140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866" y="4816215"/>
            <a:ext cx="58526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9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Scheduling your existing ATT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6"/>
            <a:ext cx="2187146" cy="3487737"/>
          </a:xfrm>
        </p:spPr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appointment information for accuracy and click “Proceed to Checkout.”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66" y="4816215"/>
            <a:ext cx="585267" cy="14022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199" y="2038350"/>
            <a:ext cx="5970103" cy="3752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955" y="4816215"/>
            <a:ext cx="1511939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2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Scheduling your existing ATT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6"/>
            <a:ext cx="2187146" cy="3487737"/>
          </a:xfrm>
        </p:spPr>
        <p:txBody>
          <a:bodyPr/>
          <a:lstStyle/>
          <a:p>
            <a:r>
              <a:rPr lang="en-US" dirty="0" smtClean="0"/>
              <a:t>Confirm </a:t>
            </a:r>
            <a:r>
              <a:rPr lang="en-US" dirty="0"/>
              <a:t>personal information and click “Next.”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66" y="4816215"/>
            <a:ext cx="585267" cy="14022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1676400"/>
            <a:ext cx="5908048" cy="3849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743" y="4752201"/>
            <a:ext cx="768163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43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Scheduling your existing ATT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6"/>
            <a:ext cx="2187146" cy="3487737"/>
          </a:xfrm>
        </p:spPr>
        <p:txBody>
          <a:bodyPr/>
          <a:lstStyle/>
          <a:p>
            <a:r>
              <a:rPr lang="en-US" dirty="0" smtClean="0"/>
              <a:t>Confirm </a:t>
            </a:r>
            <a:r>
              <a:rPr lang="en-US" dirty="0"/>
              <a:t>your agreement to the APICS and Pearson </a:t>
            </a:r>
            <a:r>
              <a:rPr lang="en-US" dirty="0" smtClean="0"/>
              <a:t>VUE </a:t>
            </a:r>
            <a:r>
              <a:rPr lang="en-US" dirty="0"/>
              <a:t>policies and click “Next.”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66" y="4816215"/>
            <a:ext cx="585267" cy="14022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199" y="1245028"/>
            <a:ext cx="5861653" cy="4669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628" y="5251316"/>
            <a:ext cx="536494" cy="146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681" y="5565255"/>
            <a:ext cx="81083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77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Scheduling your existing ATT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6"/>
            <a:ext cx="2187146" cy="3487737"/>
          </a:xfrm>
        </p:spPr>
        <p:txBody>
          <a:bodyPr/>
          <a:lstStyle/>
          <a:p>
            <a:r>
              <a:rPr lang="en-US" dirty="0" smtClean="0"/>
              <a:t>Confirm </a:t>
            </a:r>
            <a:r>
              <a:rPr lang="en-US" dirty="0"/>
              <a:t>appointment details and click “Submit Order.”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64920"/>
            <a:ext cx="5381625" cy="3917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4555598"/>
            <a:ext cx="89009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Scheduling your existing ATT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38426"/>
            <a:ext cx="2187146" cy="3487737"/>
          </a:xfrm>
        </p:spPr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the appointment summary and print, if desired.  </a:t>
            </a:r>
          </a:p>
          <a:p>
            <a:r>
              <a:rPr lang="en-US" dirty="0" smtClean="0"/>
              <a:t>An </a:t>
            </a:r>
            <a:r>
              <a:rPr lang="en-US" dirty="0"/>
              <a:t>email confirmation will also be sent.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12376"/>
            <a:ext cx="5029200" cy="42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4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28" y="2024743"/>
            <a:ext cx="6389323" cy="1861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4389" y="1850350"/>
            <a:ext cx="2187146" cy="3568315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“Request a new Authorization to Test</a:t>
            </a:r>
            <a:r>
              <a:rPr lang="en-US" dirty="0" smtClean="0"/>
              <a:t>.” </a:t>
            </a:r>
          </a:p>
          <a:p>
            <a:endParaRPr lang="en-US" dirty="0"/>
          </a:p>
          <a:p>
            <a:r>
              <a:rPr lang="en-US" dirty="0" smtClean="0"/>
              <a:t>(NOTE: This same process will apply for candidates who are updating their ATTs to choose a new window).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17" y="2624430"/>
            <a:ext cx="554784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6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49508"/>
            <a:ext cx="2187146" cy="1667353"/>
          </a:xfrm>
        </p:spPr>
        <p:txBody>
          <a:bodyPr/>
          <a:lstStyle/>
          <a:p>
            <a:r>
              <a:rPr lang="en-US" dirty="0" smtClean="0"/>
              <a:t>Check </a:t>
            </a:r>
            <a:r>
              <a:rPr lang="en-US" dirty="0"/>
              <a:t>the box to confirm that your information is correct and click “Continue.”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272745"/>
            <a:ext cx="5860909" cy="4420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83" y="4990713"/>
            <a:ext cx="554784" cy="134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797" y="5199870"/>
            <a:ext cx="719390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6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97" y="2172399"/>
            <a:ext cx="6474793" cy="2815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8404" y="2641343"/>
            <a:ext cx="2187146" cy="2141567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the appropriate module and confirm the country in which you will test, then click “Continue.”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87" y="4125985"/>
            <a:ext cx="554784" cy="134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87" y="4348945"/>
            <a:ext cx="554784" cy="134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178" y="4685910"/>
            <a:ext cx="719390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49508"/>
            <a:ext cx="2187146" cy="2141567"/>
          </a:xfrm>
        </p:spPr>
        <p:txBody>
          <a:bodyPr/>
          <a:lstStyle/>
          <a:p>
            <a:r>
              <a:rPr lang="en-US" dirty="0" smtClean="0"/>
              <a:t>Agree </a:t>
            </a:r>
            <a:r>
              <a:rPr lang="en-US" dirty="0"/>
              <a:t>to </a:t>
            </a:r>
            <a:r>
              <a:rPr lang="en-US" dirty="0" smtClean="0"/>
              <a:t>the APICS </a:t>
            </a:r>
            <a:r>
              <a:rPr lang="en-US" dirty="0"/>
              <a:t>Code of Ethics and testing </a:t>
            </a:r>
            <a:r>
              <a:rPr lang="en-US" dirty="0" smtClean="0"/>
              <a:t>policies. </a:t>
            </a:r>
          </a:p>
          <a:p>
            <a:r>
              <a:rPr lang="en-US" dirty="0" smtClean="0"/>
              <a:t>Click </a:t>
            </a:r>
            <a:r>
              <a:rPr lang="en-US" dirty="0"/>
              <a:t>“Continue.”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802576"/>
            <a:ext cx="6042454" cy="3333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48" y="4269861"/>
            <a:ext cx="609653" cy="128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030" y="4647420"/>
            <a:ext cx="719390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8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2649508"/>
            <a:ext cx="2187146" cy="2141567"/>
          </a:xfrm>
        </p:spPr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the appropriate method of payment and click “Review Order.”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588"/>
          <a:stretch/>
        </p:blipFill>
        <p:spPr>
          <a:xfrm>
            <a:off x="431951" y="1181685"/>
            <a:ext cx="5065776" cy="4256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26" y="5017335"/>
            <a:ext cx="719390" cy="4206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08627" y="2138289"/>
            <a:ext cx="3052689" cy="18569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1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5184" y="1702145"/>
            <a:ext cx="6371173" cy="3999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6357" y="2974521"/>
            <a:ext cx="2187146" cy="1714501"/>
          </a:xfrm>
        </p:spPr>
        <p:txBody>
          <a:bodyPr/>
          <a:lstStyle/>
          <a:p>
            <a:r>
              <a:rPr lang="en-US" dirty="0" smtClean="0"/>
              <a:t>Confirm </a:t>
            </a:r>
            <a:r>
              <a:rPr lang="en-US" dirty="0"/>
              <a:t>the purchase of the Authorization to Test by clicking on “Submit Order.”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180" y="5190345"/>
            <a:ext cx="719390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29600" cy="603496"/>
          </a:xfrm>
        </p:spPr>
        <p:txBody>
          <a:bodyPr/>
          <a:lstStyle/>
          <a:p>
            <a:r>
              <a:rPr lang="en-US" dirty="0"/>
              <a:t>Purchasing an ATT </a:t>
            </a:r>
            <a:r>
              <a:rPr lang="en-US" dirty="0" smtClean="0"/>
              <a:t>and Scheduling Your </a:t>
            </a:r>
            <a:r>
              <a:rPr lang="en-US" dirty="0"/>
              <a:t>E</a:t>
            </a:r>
            <a:r>
              <a:rPr lang="en-US" dirty="0" smtClean="0"/>
              <a:t>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9654" y="1695449"/>
            <a:ext cx="2187146" cy="4430713"/>
          </a:xfrm>
        </p:spPr>
        <p:txBody>
          <a:bodyPr/>
          <a:lstStyle/>
          <a:p>
            <a:r>
              <a:rPr lang="en-US" dirty="0" smtClean="0"/>
              <a:t>Once </a:t>
            </a:r>
            <a:r>
              <a:rPr lang="en-US" dirty="0"/>
              <a:t>the order is confirmed, you will be automatically redirected to Pearson </a:t>
            </a:r>
            <a:r>
              <a:rPr lang="en-US" dirty="0" smtClean="0"/>
              <a:t>VUE’s </a:t>
            </a:r>
            <a:r>
              <a:rPr lang="en-US" dirty="0"/>
              <a:t>scheduling page. </a:t>
            </a:r>
            <a:endParaRPr lang="en-US" dirty="0" smtClean="0"/>
          </a:p>
          <a:p>
            <a:r>
              <a:rPr lang="en-US" dirty="0" smtClean="0"/>
              <a:t>Click </a:t>
            </a:r>
            <a:r>
              <a:rPr lang="en-US" dirty="0"/>
              <a:t>on “Schedule this Exam” to select a center, date, and time.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7674" y="1844545"/>
            <a:ext cx="5857875" cy="3061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00" y="3998953"/>
            <a:ext cx="123149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0778"/>
      </p:ext>
    </p:extLst>
  </p:cSld>
  <p:clrMapOvr>
    <a:masterClrMapping/>
  </p:clrMapOvr>
</p:sld>
</file>

<file path=ppt/theme/theme1.xml><?xml version="1.0" encoding="utf-8"?>
<a:theme xmlns:a="http://schemas.openxmlformats.org/drawingml/2006/main" name="APICS Corporate Presentation September 2013">
  <a:themeElements>
    <a:clrScheme name="Custom 6">
      <a:dk1>
        <a:srgbClr val="0068AC"/>
      </a:dk1>
      <a:lt1>
        <a:srgbClr val="FFFFFF"/>
      </a:lt1>
      <a:dk2>
        <a:srgbClr val="0068AC"/>
      </a:dk2>
      <a:lt2>
        <a:srgbClr val="F2F2F2"/>
      </a:lt2>
      <a:accent1>
        <a:srgbClr val="009DDC"/>
      </a:accent1>
      <a:accent2>
        <a:srgbClr val="492F92"/>
      </a:accent2>
      <a:accent3>
        <a:srgbClr val="F08B1D"/>
      </a:accent3>
      <a:accent4>
        <a:srgbClr val="6A737B"/>
      </a:accent4>
      <a:accent5>
        <a:srgbClr val="A31984"/>
      </a:accent5>
      <a:accent6>
        <a:srgbClr val="E31B23"/>
      </a:accent6>
      <a:hlink>
        <a:srgbClr val="00AE61"/>
      </a:hlink>
      <a:folHlink>
        <a:srgbClr val="FFCF01"/>
      </a:folHlink>
    </a:clrScheme>
    <a:fontScheme name="Custom 1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arson Vue Single Sign On" id="{6ADC472B-424C-4041-AF1F-4CB0CDBF52BE}" vid="{58BF136C-CB25-4C65-BFAB-DA4741DE94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C934E2C66590449D8297F9F673EA42" ma:contentTypeVersion="0" ma:contentTypeDescription="Create a new document." ma:contentTypeScope="" ma:versionID="4413c1c11387b710538daf95fac6eca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158C743-045C-4BCA-B48E-492F74AF2511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8ADB47-AD66-4408-B65B-6728E188AC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EDD273-2505-4EBB-A2D8-A9B07A75EE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Pearson Vue Purchasing an ATT and Scheduling and exam</Template>
  <TotalTime>1113</TotalTime>
  <Words>595</Words>
  <Application>Microsoft Office PowerPoint</Application>
  <PresentationFormat>On-screen Show (4:3)</PresentationFormat>
  <Paragraphs>95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Franklin Gothic Book</vt:lpstr>
      <vt:lpstr>Franklin Gothic Medium</vt:lpstr>
      <vt:lpstr>Wingdings</vt:lpstr>
      <vt:lpstr>APICS Corporate Presentation September 2013</vt:lpstr>
      <vt:lpstr>Pearson VUE  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Purchasing an ATT and Scheduling Your Exam</vt:lpstr>
      <vt:lpstr>Pearson VUE  </vt:lpstr>
      <vt:lpstr>Scheduling your existing ATT</vt:lpstr>
      <vt:lpstr>Scheduling your existing ATT</vt:lpstr>
      <vt:lpstr>Scheduling your existing ATT</vt:lpstr>
      <vt:lpstr>Scheduling your existing ATT</vt:lpstr>
      <vt:lpstr>Scheduling your existing ATT</vt:lpstr>
      <vt:lpstr>Scheduling your existing ATT</vt:lpstr>
      <vt:lpstr>Scheduling your existing ATT</vt:lpstr>
      <vt:lpstr>Scheduling your existing ATT</vt:lpstr>
      <vt:lpstr>Scheduling your existing ATT</vt:lpstr>
      <vt:lpstr>Scheduling your existing ATT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Pearson VUE</dc:title>
  <dc:creator>Gabriela Welch</dc:creator>
  <cp:lastModifiedBy>Spencer Williams</cp:lastModifiedBy>
  <cp:revision>22</cp:revision>
  <cp:lastPrinted>2014-11-03T22:57:36Z</cp:lastPrinted>
  <dcterms:created xsi:type="dcterms:W3CDTF">2014-11-05T13:42:49Z</dcterms:created>
  <dcterms:modified xsi:type="dcterms:W3CDTF">2016-05-23T18:13:41Z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">
    <vt:lpwstr>Document</vt:lpwstr>
  </property>
  <property fmtid="{D5CDD505-2E9C-101B-9397-08002B2CF9AE}" pid="4" name="Thumbnail">
    <vt:lpwstr/>
  </property>
  <property fmtid="{D5CDD505-2E9C-101B-9397-08002B2CF9AE}" pid="5" name="ContentTypeId">
    <vt:lpwstr>0x0101008BC934E2C66590449D8297F9F673EA42</vt:lpwstr>
  </property>
</Properties>
</file>